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9"/>
  </p:notesMasterIdLst>
  <p:handoutMasterIdLst>
    <p:handoutMasterId r:id="rId10"/>
  </p:handoutMasterIdLst>
  <p:sldIdLst>
    <p:sldId id="265" r:id="rId5"/>
    <p:sldId id="258" r:id="rId6"/>
    <p:sldId id="266" r:id="rId7"/>
    <p:sldId id="263" r:id="rId8"/>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FF9933"/>
    <a:srgbClr val="FFCCCC"/>
    <a:srgbClr val="FF99CC"/>
    <a:srgbClr val="FF9999"/>
    <a:srgbClr val="FF7C8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654" autoAdjust="0"/>
    <p:restoredTop sz="99820" autoAdjust="0"/>
  </p:normalViewPr>
  <p:slideViewPr>
    <p:cSldViewPr snapToGrid="0" snapToObjects="1">
      <p:cViewPr>
        <p:scale>
          <a:sx n="75" d="100"/>
          <a:sy n="75" d="100"/>
        </p:scale>
        <p:origin x="-270" y="-180"/>
      </p:cViewPr>
      <p:guideLst>
        <p:guide orient="horz" pos="2160"/>
        <p:guide orient="horz" pos="144"/>
        <p:guide orient="horz" pos="4176"/>
        <p:guide pos="4320"/>
        <p:guide pos="2160"/>
        <p:guide pos="144"/>
        <p:guide pos="4176"/>
        <p:guide pos="561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70" d="100"/>
          <a:sy n="70" d="100"/>
        </p:scale>
        <p:origin x="-145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741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1741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741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D5C0EDE3-97AD-4830-92BB-08414CD67BD2}" type="slidenum">
              <a:rPr lang="en-US"/>
              <a:pPr>
                <a:defRPr/>
              </a:pPr>
              <a:t>‹#›</a:t>
            </a:fld>
            <a:endParaRPr lang="en-US"/>
          </a:p>
        </p:txBody>
      </p:sp>
    </p:spTree>
    <p:extLst>
      <p:ext uri="{BB962C8B-B14F-4D97-AF65-F5344CB8AC3E}">
        <p14:creationId xmlns:p14="http://schemas.microsoft.com/office/powerpoint/2010/main" val="16308471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ltLang="en-US"/>
          </a:p>
        </p:txBody>
      </p:sp>
      <p:sp>
        <p:nvSpPr>
          <p:cNvPr id="9219"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ltLang="en-US"/>
          </a:p>
        </p:txBody>
      </p:sp>
      <p:sp>
        <p:nvSpPr>
          <p:cNvPr id="717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9222"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ltLang="en-US"/>
          </a:p>
        </p:txBody>
      </p:sp>
      <p:sp>
        <p:nvSpPr>
          <p:cNvPr id="9223"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F2349E25-3973-4383-8D22-FE2C7354161D}" type="slidenum">
              <a:rPr lang="en-US" altLang="en-US"/>
              <a:pPr>
                <a:defRPr/>
              </a:pPr>
              <a:t>‹#›</a:t>
            </a:fld>
            <a:endParaRPr lang="en-US" altLang="en-US"/>
          </a:p>
        </p:txBody>
      </p:sp>
    </p:spTree>
    <p:extLst>
      <p:ext uri="{BB962C8B-B14F-4D97-AF65-F5344CB8AC3E}">
        <p14:creationId xmlns:p14="http://schemas.microsoft.com/office/powerpoint/2010/main" val="4659732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charset="0"/>
        <a:ea typeface="+mn-ea"/>
        <a:cs typeface="+mn-cs"/>
      </a:defRPr>
    </a:lvl1pPr>
    <a:lvl2pPr marL="457200" algn="l" rtl="0" eaLnBrk="0" fontAlgn="base" hangingPunct="0">
      <a:spcBef>
        <a:spcPct val="30000"/>
      </a:spcBef>
      <a:spcAft>
        <a:spcPct val="0"/>
      </a:spcAft>
      <a:defRPr sz="1200" kern="1200">
        <a:solidFill>
          <a:schemeClr val="tx1"/>
        </a:solidFill>
        <a:latin typeface="Times" charset="0"/>
        <a:ea typeface="+mn-ea"/>
        <a:cs typeface="+mn-cs"/>
      </a:defRPr>
    </a:lvl2pPr>
    <a:lvl3pPr marL="914400" algn="l" rtl="0" eaLnBrk="0" fontAlgn="base" hangingPunct="0">
      <a:spcBef>
        <a:spcPct val="30000"/>
      </a:spcBef>
      <a:spcAft>
        <a:spcPct val="0"/>
      </a:spcAft>
      <a:defRPr sz="1200" kern="1200">
        <a:solidFill>
          <a:schemeClr val="tx1"/>
        </a:solidFill>
        <a:latin typeface="Times" charset="0"/>
        <a:ea typeface="+mn-ea"/>
        <a:cs typeface="+mn-cs"/>
      </a:defRPr>
    </a:lvl3pPr>
    <a:lvl4pPr marL="1371600" algn="l" rtl="0" eaLnBrk="0" fontAlgn="base" hangingPunct="0">
      <a:spcBef>
        <a:spcPct val="30000"/>
      </a:spcBef>
      <a:spcAft>
        <a:spcPct val="0"/>
      </a:spcAft>
      <a:defRPr sz="1200" kern="1200">
        <a:solidFill>
          <a:schemeClr val="tx1"/>
        </a:solidFill>
        <a:latin typeface="Times" charset="0"/>
        <a:ea typeface="+mn-ea"/>
        <a:cs typeface="+mn-cs"/>
      </a:defRPr>
    </a:lvl4pPr>
    <a:lvl5pPr marL="1828800" algn="l" rtl="0" eaLnBrk="0" fontAlgn="base" hangingPunct="0">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11724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3718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00850" y="228600"/>
            <a:ext cx="2114550"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191250" cy="58975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94148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500038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78265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10608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60175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04890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0822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021824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153694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vert="horz" wrap="square" lIns="91440" tIns="0" rIns="91440" bIns="0" numCol="1" anchor="ctr" anchorCtr="0" compatLnSpc="1">
            <a:prstTxWarp prst="textNoShape">
              <a:avLst/>
            </a:prstTxWarp>
          </a:bodyPr>
          <a:lstStyle/>
          <a:p>
            <a:pPr lvl="0"/>
            <a:r>
              <a:rPr lang="en-US" altLang="en-US" smtClean="0"/>
              <a:t>Entry</a:t>
            </a:r>
          </a:p>
        </p:txBody>
      </p:sp>
      <p:sp>
        <p:nvSpPr>
          <p:cNvPr id="1027" name="Line 7"/>
          <p:cNvSpPr>
            <a:spLocks noChangeShapeType="1"/>
          </p:cNvSpPr>
          <p:nvPr/>
        </p:nvSpPr>
        <p:spPr bwMode="auto">
          <a:xfrm flipV="1">
            <a:off x="6854825" y="0"/>
            <a:ext cx="0" cy="6856413"/>
          </a:xfrm>
          <a:prstGeom prst="line">
            <a:avLst/>
          </a:prstGeom>
          <a:noFill/>
          <a:ln w="3175">
            <a:solidFill>
              <a:schemeClr val="bg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l" rtl="0" eaLnBrk="0" fontAlgn="base" hangingPunct="0">
        <a:spcBef>
          <a:spcPct val="0"/>
        </a:spcBef>
        <a:spcAft>
          <a:spcPct val="0"/>
        </a:spcAft>
        <a:defRPr sz="2400" b="1">
          <a:solidFill>
            <a:schemeClr val="bg1"/>
          </a:solidFill>
          <a:latin typeface="+mj-lt"/>
          <a:ea typeface="+mj-ea"/>
          <a:cs typeface="+mj-cs"/>
        </a:defRPr>
      </a:lvl1pPr>
      <a:lvl2pPr algn="l" rtl="0" eaLnBrk="0" fontAlgn="base" hangingPunct="0">
        <a:spcBef>
          <a:spcPct val="0"/>
        </a:spcBef>
        <a:spcAft>
          <a:spcPct val="0"/>
        </a:spcAft>
        <a:defRPr sz="2400" b="1">
          <a:solidFill>
            <a:schemeClr val="bg1"/>
          </a:solidFill>
          <a:latin typeface="Helvetica" charset="0"/>
        </a:defRPr>
      </a:lvl2pPr>
      <a:lvl3pPr algn="l" rtl="0" eaLnBrk="0" fontAlgn="base" hangingPunct="0">
        <a:spcBef>
          <a:spcPct val="0"/>
        </a:spcBef>
        <a:spcAft>
          <a:spcPct val="0"/>
        </a:spcAft>
        <a:defRPr sz="2400" b="1">
          <a:solidFill>
            <a:schemeClr val="bg1"/>
          </a:solidFill>
          <a:latin typeface="Helvetica" charset="0"/>
        </a:defRPr>
      </a:lvl3pPr>
      <a:lvl4pPr algn="l" rtl="0" eaLnBrk="0" fontAlgn="base" hangingPunct="0">
        <a:spcBef>
          <a:spcPct val="0"/>
        </a:spcBef>
        <a:spcAft>
          <a:spcPct val="0"/>
        </a:spcAft>
        <a:defRPr sz="2400" b="1">
          <a:solidFill>
            <a:schemeClr val="bg1"/>
          </a:solidFill>
          <a:latin typeface="Helvetica" charset="0"/>
        </a:defRPr>
      </a:lvl4pPr>
      <a:lvl5pPr algn="l" rtl="0" eaLnBrk="0" fontAlgn="base" hangingPunct="0">
        <a:spcBef>
          <a:spcPct val="0"/>
        </a:spcBef>
        <a:spcAft>
          <a:spcPct val="0"/>
        </a:spcAft>
        <a:defRPr sz="2400" b="1">
          <a:solidFill>
            <a:schemeClr val="bg1"/>
          </a:solidFill>
          <a:latin typeface="Helvetica" charset="0"/>
        </a:defRPr>
      </a:lvl5pPr>
      <a:lvl6pPr marL="457200" algn="l" rtl="0" eaLnBrk="0" fontAlgn="base" hangingPunct="0">
        <a:spcBef>
          <a:spcPct val="0"/>
        </a:spcBef>
        <a:spcAft>
          <a:spcPct val="0"/>
        </a:spcAft>
        <a:defRPr sz="2400" b="1">
          <a:solidFill>
            <a:schemeClr val="bg1"/>
          </a:solidFill>
          <a:latin typeface="Helvetica" charset="0"/>
        </a:defRPr>
      </a:lvl6pPr>
      <a:lvl7pPr marL="914400" algn="l" rtl="0" eaLnBrk="0" fontAlgn="base" hangingPunct="0">
        <a:spcBef>
          <a:spcPct val="0"/>
        </a:spcBef>
        <a:spcAft>
          <a:spcPct val="0"/>
        </a:spcAft>
        <a:defRPr sz="2400" b="1">
          <a:solidFill>
            <a:schemeClr val="bg1"/>
          </a:solidFill>
          <a:latin typeface="Helvetica" charset="0"/>
        </a:defRPr>
      </a:lvl7pPr>
      <a:lvl8pPr marL="1371600" algn="l" rtl="0" eaLnBrk="0" fontAlgn="base" hangingPunct="0">
        <a:spcBef>
          <a:spcPct val="0"/>
        </a:spcBef>
        <a:spcAft>
          <a:spcPct val="0"/>
        </a:spcAft>
        <a:defRPr sz="2400" b="1">
          <a:solidFill>
            <a:schemeClr val="bg1"/>
          </a:solidFill>
          <a:latin typeface="Helvetica" charset="0"/>
        </a:defRPr>
      </a:lvl8pPr>
      <a:lvl9pPr marL="1828800" algn="l" rtl="0" eaLnBrk="0" fontAlgn="base" hangingPunct="0">
        <a:spcBef>
          <a:spcPct val="0"/>
        </a:spcBef>
        <a:spcAft>
          <a:spcPct val="0"/>
        </a:spcAft>
        <a:defRPr sz="2400" b="1">
          <a:solidFill>
            <a:schemeClr val="bg1"/>
          </a:solidFill>
          <a:latin typeface="Helvetica" charset="0"/>
        </a:defRPr>
      </a:lvl9pPr>
    </p:titleStyle>
    <p:bodyStyle>
      <a:lvl1pPr marL="342900" indent="-342900" algn="l" rtl="0" eaLnBrk="0" fontAlgn="base" hangingPunct="0">
        <a:spcBef>
          <a:spcPct val="20000"/>
        </a:spcBef>
        <a:spcAft>
          <a:spcPct val="0"/>
        </a:spcAft>
        <a:defRPr sz="1200">
          <a:solidFill>
            <a:schemeClr val="bg1"/>
          </a:solidFill>
          <a:latin typeface="+mn-lt"/>
          <a:ea typeface="+mn-ea"/>
          <a:cs typeface="+mn-cs"/>
        </a:defRPr>
      </a:lvl1pPr>
      <a:lvl2pPr marL="742950" indent="-285750" algn="l" rtl="0" eaLnBrk="0" fontAlgn="base" hangingPunct="0">
        <a:spcBef>
          <a:spcPct val="20000"/>
        </a:spcBef>
        <a:spcAft>
          <a:spcPct val="0"/>
        </a:spcAft>
        <a:defRPr sz="2800">
          <a:solidFill>
            <a:schemeClr val="tx1"/>
          </a:solidFill>
          <a:latin typeface="Times" charset="0"/>
        </a:defRPr>
      </a:lvl2pPr>
      <a:lvl3pPr marL="1143000" indent="-228600" algn="l" rtl="0" eaLnBrk="0" fontAlgn="base" hangingPunct="0">
        <a:spcBef>
          <a:spcPct val="20000"/>
        </a:spcBef>
        <a:spcAft>
          <a:spcPct val="0"/>
        </a:spcAft>
        <a:defRPr sz="2400">
          <a:solidFill>
            <a:schemeClr val="tx1"/>
          </a:solidFill>
          <a:latin typeface="Times" charset="0"/>
        </a:defRPr>
      </a:lvl3pPr>
      <a:lvl4pPr marL="1600200" indent="-228600" algn="l" rtl="0" eaLnBrk="0" fontAlgn="base" hangingPunct="0">
        <a:spcBef>
          <a:spcPct val="20000"/>
        </a:spcBef>
        <a:spcAft>
          <a:spcPct val="0"/>
        </a:spcAft>
        <a:defRPr sz="2000">
          <a:solidFill>
            <a:schemeClr val="tx1"/>
          </a:solidFill>
          <a:latin typeface="Times" charset="0"/>
        </a:defRPr>
      </a:lvl4pPr>
      <a:lvl5pPr marL="2057400" indent="-228600" algn="l" rtl="0" eaLnBrk="0" fontAlgn="base" hangingPunct="0">
        <a:spcBef>
          <a:spcPct val="20000"/>
        </a:spcBef>
        <a:spcAft>
          <a:spcPct val="0"/>
        </a:spcAft>
        <a:defRPr sz="2000">
          <a:solidFill>
            <a:schemeClr val="tx1"/>
          </a:solidFill>
          <a:latin typeface="Times" charset="0"/>
        </a:defRPr>
      </a:lvl5pPr>
      <a:lvl6pPr marL="2514600" indent="-228600" algn="l" rtl="0" eaLnBrk="0" fontAlgn="base" hangingPunct="0">
        <a:spcBef>
          <a:spcPct val="20000"/>
        </a:spcBef>
        <a:spcAft>
          <a:spcPct val="0"/>
        </a:spcAft>
        <a:defRPr sz="2000">
          <a:solidFill>
            <a:schemeClr val="tx1"/>
          </a:solidFill>
          <a:latin typeface="Times" charset="0"/>
        </a:defRPr>
      </a:lvl6pPr>
      <a:lvl7pPr marL="2971800" indent="-228600" algn="l" rtl="0" eaLnBrk="0" fontAlgn="base" hangingPunct="0">
        <a:spcBef>
          <a:spcPct val="20000"/>
        </a:spcBef>
        <a:spcAft>
          <a:spcPct val="0"/>
        </a:spcAft>
        <a:defRPr sz="2000">
          <a:solidFill>
            <a:schemeClr val="tx1"/>
          </a:solidFill>
          <a:latin typeface="Times" charset="0"/>
        </a:defRPr>
      </a:lvl7pPr>
      <a:lvl8pPr marL="3429000" indent="-228600" algn="l" rtl="0" eaLnBrk="0" fontAlgn="base" hangingPunct="0">
        <a:spcBef>
          <a:spcPct val="20000"/>
        </a:spcBef>
        <a:spcAft>
          <a:spcPct val="0"/>
        </a:spcAft>
        <a:defRPr sz="2000">
          <a:solidFill>
            <a:schemeClr val="tx1"/>
          </a:solidFill>
          <a:latin typeface="Times" charset="0"/>
        </a:defRPr>
      </a:lvl8pPr>
      <a:lvl9pPr marL="3886200" indent="-228600" algn="l" rtl="0" eaLnBrk="0" fontAlgn="base" hangingPunct="0">
        <a:spcBef>
          <a:spcPct val="20000"/>
        </a:spcBef>
        <a:spcAft>
          <a:spcPct val="0"/>
        </a:spcAft>
        <a:defRPr sz="2000">
          <a:solidFill>
            <a:schemeClr val="tx1"/>
          </a:solidFill>
          <a:latin typeface="Times"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dmin@naiopnwf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92100" y="228600"/>
            <a:ext cx="6426200" cy="749300"/>
          </a:xfrm>
        </p:spPr>
        <p:txBody>
          <a:bodyPr/>
          <a:lstStyle/>
          <a:p>
            <a:pPr algn="ctr"/>
            <a:r>
              <a:rPr lang="en-US" altLang="en-US" sz="2000" dirty="0" smtClean="0"/>
              <a:t>2017 </a:t>
            </a:r>
            <a:r>
              <a:rPr lang="en-US" altLang="en-US" sz="2000" dirty="0" smtClean="0"/>
              <a:t>NAIOP Northwest Florida </a:t>
            </a:r>
            <a:br>
              <a:rPr lang="en-US" altLang="en-US" sz="2000" dirty="0" smtClean="0"/>
            </a:br>
            <a:r>
              <a:rPr lang="en-US" altLang="en-US" sz="2000" dirty="0" smtClean="0"/>
              <a:t>Development Award Nomination Form </a:t>
            </a:r>
            <a:br>
              <a:rPr lang="en-US" altLang="en-US" sz="2000" dirty="0" smtClean="0"/>
            </a:br>
            <a:r>
              <a:rPr lang="en-US" altLang="en-US" sz="1400" dirty="0" smtClean="0"/>
              <a:t/>
            </a:r>
            <a:br>
              <a:rPr lang="en-US" altLang="en-US" sz="1400" dirty="0" smtClean="0"/>
            </a:br>
            <a:r>
              <a:rPr lang="en-US" altLang="en-US" sz="1600" dirty="0" smtClean="0"/>
              <a:t>Instructions Slide</a:t>
            </a:r>
          </a:p>
        </p:txBody>
      </p:sp>
      <p:sp>
        <p:nvSpPr>
          <p:cNvPr id="3075" name="Rectangle 3"/>
          <p:cNvSpPr>
            <a:spLocks noGrp="1" noChangeArrowheads="1"/>
          </p:cNvSpPr>
          <p:nvPr>
            <p:ph type="body" idx="1"/>
          </p:nvPr>
        </p:nvSpPr>
        <p:spPr bwMode="auto">
          <a:xfrm>
            <a:off x="292100" y="1130300"/>
            <a:ext cx="6426200" cy="55753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ltLang="en-US" dirty="0" smtClean="0">
              <a:latin typeface="Arial" charset="0"/>
            </a:endParaRPr>
          </a:p>
          <a:p>
            <a:r>
              <a:rPr lang="en-US" altLang="en-US" dirty="0" smtClean="0">
                <a:latin typeface="Arial" charset="0"/>
              </a:rPr>
              <a:t> Slide 1 is for instruction purposes only and should not be included in the submittal.</a:t>
            </a:r>
          </a:p>
          <a:p>
            <a:endParaRPr lang="en-US" altLang="en-US" dirty="0" smtClean="0">
              <a:latin typeface="Arial" charset="0"/>
            </a:endParaRPr>
          </a:p>
          <a:p>
            <a:r>
              <a:rPr lang="en-US" altLang="en-US" dirty="0" smtClean="0">
                <a:latin typeface="Arial" charset="0"/>
              </a:rPr>
              <a:t> Slide 2 is the entry requirements and entry title/data slide. The project title/data slide must be the first slide of each presentation and shall contain the information requested.  </a:t>
            </a:r>
          </a:p>
          <a:p>
            <a:endParaRPr lang="en-US" altLang="en-US" dirty="0" smtClean="0">
              <a:latin typeface="Arial" charset="0"/>
            </a:endParaRPr>
          </a:p>
          <a:p>
            <a:r>
              <a:rPr lang="en-US" altLang="en-US" dirty="0" smtClean="0">
                <a:latin typeface="Arial" charset="0"/>
              </a:rPr>
              <a:t> Provide a maximum of  twenty(20) PowerPoint color slides, including the title slide and the project data slide.</a:t>
            </a:r>
          </a:p>
          <a:p>
            <a:endParaRPr lang="en-US" altLang="en-US" dirty="0" smtClean="0">
              <a:latin typeface="Arial" charset="0"/>
            </a:endParaRPr>
          </a:p>
          <a:p>
            <a:r>
              <a:rPr lang="en-US" altLang="en-US" dirty="0" smtClean="0">
                <a:latin typeface="Arial" charset="0"/>
              </a:rPr>
              <a:t>More than one image may be placed on each slide if desired. Do not use slide transitions or animations in your submittal.</a:t>
            </a:r>
          </a:p>
          <a:p>
            <a:endParaRPr lang="en-US" altLang="en-US" dirty="0" smtClean="0">
              <a:latin typeface="Arial" charset="0"/>
            </a:endParaRPr>
          </a:p>
          <a:p>
            <a:r>
              <a:rPr lang="en-US" altLang="en-US" dirty="0" smtClean="0">
                <a:latin typeface="Arial" charset="0"/>
              </a:rPr>
              <a:t>If the name of the project is on the building or contains a recognizable logo, blur it out.</a:t>
            </a:r>
          </a:p>
          <a:p>
            <a:endParaRPr lang="en-US" altLang="en-US" dirty="0" smtClean="0">
              <a:latin typeface="Arial" charset="0"/>
            </a:endParaRPr>
          </a:p>
          <a:p>
            <a:r>
              <a:rPr lang="en-US" altLang="en-US" dirty="0" smtClean="0">
                <a:latin typeface="Arial" charset="0"/>
              </a:rPr>
              <a:t> The right side of image slides can be used for a brief description of the image. Be concise and use Arial Font only and minimum 10 point type. DO NOT change the layout of the slides.</a:t>
            </a:r>
          </a:p>
          <a:p>
            <a:endParaRPr lang="en-US" altLang="en-US" dirty="0" smtClean="0">
              <a:latin typeface="Arial" charset="0"/>
            </a:endParaRPr>
          </a:p>
          <a:p>
            <a:r>
              <a:rPr lang="en-US" altLang="en-US" dirty="0" smtClean="0">
                <a:latin typeface="Arial" charset="0"/>
              </a:rPr>
              <a:t>The final slide in your presentation should be the Project Identification Slide. This slide WILL NOT be seen by the judges. It is for NAIOP NWFL office purposes only and will be removed from your presentation before reaching the judges.</a:t>
            </a:r>
          </a:p>
        </p:txBody>
      </p:sp>
      <p:sp>
        <p:nvSpPr>
          <p:cNvPr id="3076" name="Text Box 4"/>
          <p:cNvSpPr txBox="1">
            <a:spLocks noChangeArrowheads="1"/>
          </p:cNvSpPr>
          <p:nvPr/>
        </p:nvSpPr>
        <p:spPr bwMode="auto">
          <a:xfrm>
            <a:off x="7137400" y="457200"/>
            <a:ext cx="1854200" cy="21236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spcBef>
                <a:spcPct val="50000"/>
              </a:spcBef>
            </a:pPr>
            <a:r>
              <a:rPr lang="en-US" altLang="en-US" b="1" dirty="0">
                <a:solidFill>
                  <a:schemeClr val="bg1"/>
                </a:solidFill>
                <a:latin typeface="Helvetica Narrow" pitchFamily="34" charset="0"/>
              </a:rPr>
              <a:t>Remove this slide before submitting</a:t>
            </a:r>
            <a:r>
              <a:rPr lang="en-US" altLang="en-US" b="1" dirty="0" smtClean="0">
                <a:solidFill>
                  <a:schemeClr val="bg1"/>
                </a:solidFill>
                <a:latin typeface="Helvetica Narrow" pitchFamily="34" charset="0"/>
              </a:rPr>
              <a:t>.</a:t>
            </a:r>
          </a:p>
          <a:p>
            <a:pPr algn="ctr">
              <a:spcBef>
                <a:spcPct val="50000"/>
              </a:spcBef>
            </a:pPr>
            <a:endParaRPr lang="en-US" altLang="en-US" b="1" dirty="0">
              <a:solidFill>
                <a:schemeClr val="bg1"/>
              </a:solidFill>
              <a:latin typeface="Helvetica Narrow" pitchFamily="34" charset="0"/>
            </a:endParaRPr>
          </a:p>
        </p:txBody>
      </p:sp>
      <p:sp>
        <p:nvSpPr>
          <p:cNvPr id="3077" name="Text Box 5"/>
          <p:cNvSpPr txBox="1">
            <a:spLocks noChangeArrowheads="1"/>
          </p:cNvSpPr>
          <p:nvPr/>
        </p:nvSpPr>
        <p:spPr bwMode="auto">
          <a:xfrm>
            <a:off x="6972300" y="2381250"/>
            <a:ext cx="21844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spcBef>
                <a:spcPct val="50000"/>
              </a:spcBef>
            </a:pPr>
            <a:r>
              <a:rPr lang="en-US" altLang="en-US" sz="1200" dirty="0">
                <a:solidFill>
                  <a:schemeClr val="bg1"/>
                </a:solidFill>
                <a:latin typeface="Arial" charset="0"/>
              </a:rPr>
              <a:t>When you have completed your entry, either email it to </a:t>
            </a:r>
            <a:r>
              <a:rPr lang="en-US" altLang="en-US" sz="1200" dirty="0">
                <a:solidFill>
                  <a:schemeClr val="bg1"/>
                </a:solidFill>
                <a:latin typeface="Arial" charset="0"/>
                <a:hlinkClick r:id="rId2"/>
              </a:rPr>
              <a:t>admin@naiopnwfl.com</a:t>
            </a:r>
            <a:r>
              <a:rPr lang="en-US" altLang="en-US" sz="1200" dirty="0">
                <a:solidFill>
                  <a:schemeClr val="bg1"/>
                </a:solidFill>
                <a:latin typeface="Arial" charset="0"/>
              </a:rPr>
              <a:t> or  save your file to a </a:t>
            </a:r>
            <a:r>
              <a:rPr lang="en-US" altLang="en-US" sz="1200" dirty="0" err="1">
                <a:solidFill>
                  <a:schemeClr val="bg1"/>
                </a:solidFill>
                <a:latin typeface="Arial" charset="0"/>
              </a:rPr>
              <a:t>DropBox</a:t>
            </a:r>
            <a:r>
              <a:rPr lang="en-US" altLang="en-US" sz="1200" dirty="0">
                <a:solidFill>
                  <a:schemeClr val="bg1"/>
                </a:solidFill>
                <a:latin typeface="Arial" charset="0"/>
              </a:rPr>
              <a:t> file and share it with the same address. </a:t>
            </a:r>
          </a:p>
          <a:p>
            <a:pPr>
              <a:spcBef>
                <a:spcPct val="50000"/>
              </a:spcBef>
            </a:pPr>
            <a:r>
              <a:rPr lang="en-US" altLang="en-US" sz="1200" dirty="0">
                <a:solidFill>
                  <a:schemeClr val="bg1"/>
                </a:solidFill>
                <a:latin typeface="Arial" charset="0"/>
              </a:rPr>
              <a:t>You will receive a confirmation that your file has been  received.</a:t>
            </a:r>
          </a:p>
          <a:p>
            <a:pPr>
              <a:spcBef>
                <a:spcPct val="50000"/>
              </a:spcBef>
            </a:pPr>
            <a:r>
              <a:rPr lang="en-US" altLang="en-US" sz="1200" dirty="0">
                <a:solidFill>
                  <a:schemeClr val="bg1"/>
                </a:solidFill>
                <a:latin typeface="Arial" charset="0"/>
              </a:rPr>
              <a:t>If you have questions, call the </a:t>
            </a:r>
            <a:r>
              <a:rPr lang="en-US" altLang="en-US" sz="1200" dirty="0" smtClean="0">
                <a:solidFill>
                  <a:schemeClr val="bg1"/>
                </a:solidFill>
                <a:latin typeface="Arial" charset="0"/>
              </a:rPr>
              <a:t>NAIOP NW FL office </a:t>
            </a:r>
            <a:r>
              <a:rPr lang="en-US" altLang="en-US" sz="1200" dirty="0">
                <a:solidFill>
                  <a:schemeClr val="bg1"/>
                </a:solidFill>
                <a:latin typeface="Arial" charset="0"/>
              </a:rPr>
              <a:t>at </a:t>
            </a:r>
            <a:r>
              <a:rPr lang="en-US" altLang="en-US" sz="1200" dirty="0" smtClean="0">
                <a:solidFill>
                  <a:schemeClr val="bg1"/>
                </a:solidFill>
                <a:latin typeface="Arial" charset="0"/>
              </a:rPr>
              <a:t>850-466-3821 </a:t>
            </a:r>
            <a:r>
              <a:rPr lang="en-US" altLang="en-US" sz="1200" dirty="0">
                <a:solidFill>
                  <a:schemeClr val="bg1"/>
                </a:solidFill>
                <a:latin typeface="Arial" charset="0"/>
              </a:rPr>
              <a:t>or email </a:t>
            </a:r>
            <a:r>
              <a:rPr lang="en-US" altLang="en-US" sz="1200" dirty="0" smtClean="0">
                <a:solidFill>
                  <a:schemeClr val="bg1"/>
                </a:solidFill>
                <a:latin typeface="Arial" charset="0"/>
                <a:hlinkClick r:id="rId2"/>
              </a:rPr>
              <a:t>admin@naiopnwfl.com</a:t>
            </a:r>
            <a:endParaRPr lang="en-US" altLang="en-US" sz="1200" dirty="0" smtClean="0">
              <a:solidFill>
                <a:schemeClr val="bg1"/>
              </a:solidFill>
              <a:latin typeface="Arial" charset="0"/>
            </a:endParaRPr>
          </a:p>
          <a:p>
            <a:pPr>
              <a:spcBef>
                <a:spcPct val="50000"/>
              </a:spcBef>
            </a:pPr>
            <a:endParaRPr lang="en-US" altLang="en-US" sz="1200" dirty="0">
              <a:solidFill>
                <a:schemeClr val="bg1"/>
              </a:solidFill>
              <a:latin typeface="Arial" charset="0"/>
            </a:endParaRPr>
          </a:p>
          <a:p>
            <a:r>
              <a:rPr lang="en-US" altLang="en-US" sz="1200" b="1" dirty="0" smtClean="0">
                <a:solidFill>
                  <a:schemeClr val="bg1"/>
                </a:solidFill>
                <a:latin typeface="Helvetica" charset="0"/>
              </a:rPr>
              <a:t>Your entries must be received by </a:t>
            </a:r>
            <a:r>
              <a:rPr lang="en-US" altLang="en-US" sz="1200" b="1" u="sng" dirty="0" smtClean="0">
                <a:solidFill>
                  <a:schemeClr val="bg1"/>
                </a:solidFill>
                <a:latin typeface="Helvetica" charset="0"/>
              </a:rPr>
              <a:t>11:59 PM on December 20, </a:t>
            </a:r>
            <a:r>
              <a:rPr lang="en-US" altLang="en-US" sz="1200" b="1" u="sng" dirty="0" smtClean="0">
                <a:solidFill>
                  <a:schemeClr val="bg1"/>
                </a:solidFill>
                <a:latin typeface="Helvetica" charset="0"/>
              </a:rPr>
              <a:t>2017</a:t>
            </a:r>
            <a:r>
              <a:rPr lang="en-US" altLang="en-US" sz="1200" b="1" dirty="0" smtClean="0">
                <a:solidFill>
                  <a:schemeClr val="bg1"/>
                </a:solidFill>
                <a:latin typeface="Helvetica" charset="0"/>
              </a:rPr>
              <a:t>.</a:t>
            </a:r>
            <a:endParaRPr lang="en-US" altLang="en-US" sz="1200" b="1" dirty="0" smtClean="0">
              <a:solidFill>
                <a:schemeClr val="bg1"/>
              </a:solidFill>
              <a:latin typeface="Helvetica" charset="0"/>
            </a:endParaRPr>
          </a:p>
          <a:p>
            <a:endParaRPr lang="en-US" altLang="en-US" sz="1200" b="1" dirty="0" smtClean="0">
              <a:solidFill>
                <a:schemeClr val="bg1"/>
              </a:solidFill>
              <a:latin typeface="Helvetica" charset="0"/>
            </a:endParaRPr>
          </a:p>
          <a:p>
            <a:r>
              <a:rPr lang="en-US" altLang="en-US" sz="1200" b="1" dirty="0" smtClean="0">
                <a:solidFill>
                  <a:schemeClr val="bg1"/>
                </a:solidFill>
                <a:latin typeface="Helvetica" charset="0"/>
              </a:rPr>
              <a:t>NO LATE ENTRIES WILL BE ACCEPTED.</a:t>
            </a:r>
          </a:p>
          <a:p>
            <a:pPr>
              <a:spcBef>
                <a:spcPct val="50000"/>
              </a:spcBef>
            </a:pPr>
            <a:endParaRPr lang="en-US" altLang="en-US" sz="1200" dirty="0" smtClean="0">
              <a:solidFill>
                <a:schemeClr val="bg1"/>
              </a:solidFill>
              <a:latin typeface="Arial" charset="0"/>
            </a:endParaRPr>
          </a:p>
          <a:p>
            <a:pPr>
              <a:spcBef>
                <a:spcPct val="50000"/>
              </a:spcBef>
            </a:pPr>
            <a:endParaRPr lang="en-US" altLang="en-US" sz="1200" dirty="0">
              <a:solidFill>
                <a:schemeClr val="bg1"/>
              </a:solidFill>
              <a:latin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ltLang="en-US" smtClean="0"/>
              <a:t>T01.01</a:t>
            </a:r>
          </a:p>
        </p:txBody>
      </p:sp>
      <p:sp>
        <p:nvSpPr>
          <p:cNvPr id="4099" name="Text Box 8"/>
          <p:cNvSpPr txBox="1">
            <a:spLocks noChangeArrowheads="1"/>
          </p:cNvSpPr>
          <p:nvPr/>
        </p:nvSpPr>
        <p:spPr bwMode="auto">
          <a:xfrm>
            <a:off x="6858000" y="609600"/>
            <a:ext cx="2057400" cy="2647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endParaRPr lang="en-US" altLang="en-US" sz="1200">
              <a:solidFill>
                <a:schemeClr val="bg1"/>
              </a:solidFill>
              <a:latin typeface="Helvetica" charset="0"/>
            </a:endParaRPr>
          </a:p>
          <a:p>
            <a:r>
              <a:rPr lang="en-US" altLang="en-US" sz="1200">
                <a:solidFill>
                  <a:srgbClr val="FF7C80"/>
                </a:solidFill>
                <a:latin typeface="Helvetica" charset="0"/>
              </a:rPr>
              <a:t>Building Area: (sf)</a:t>
            </a:r>
          </a:p>
          <a:p>
            <a:r>
              <a:rPr lang="en-US" altLang="en-US" sz="1200" b="1">
                <a:solidFill>
                  <a:schemeClr val="bg1"/>
                </a:solidFill>
                <a:latin typeface="Helvetica" charset="0"/>
              </a:rPr>
              <a:t>Fill in Here</a:t>
            </a:r>
          </a:p>
          <a:p>
            <a:endParaRPr lang="en-US" altLang="en-US" sz="1200">
              <a:solidFill>
                <a:schemeClr val="bg1"/>
              </a:solidFill>
              <a:latin typeface="Helvetica" charset="0"/>
            </a:endParaRPr>
          </a:p>
          <a:p>
            <a:r>
              <a:rPr lang="en-US" altLang="en-US" sz="1200">
                <a:solidFill>
                  <a:srgbClr val="FF7C80"/>
                </a:solidFill>
                <a:latin typeface="Helvetica" charset="0"/>
              </a:rPr>
              <a:t>Location of Project:</a:t>
            </a:r>
          </a:p>
          <a:p>
            <a:r>
              <a:rPr lang="en-US" altLang="en-US" sz="1200" b="1">
                <a:solidFill>
                  <a:schemeClr val="bg1"/>
                </a:solidFill>
                <a:latin typeface="Helvetica" charset="0"/>
              </a:rPr>
              <a:t>Fill in Here</a:t>
            </a:r>
          </a:p>
          <a:p>
            <a:endParaRPr lang="en-US" altLang="en-US" sz="1200">
              <a:solidFill>
                <a:srgbClr val="FF7C80"/>
              </a:solidFill>
              <a:latin typeface="Helvetica" charset="0"/>
            </a:endParaRPr>
          </a:p>
          <a:p>
            <a:r>
              <a:rPr lang="en-US" altLang="en-US" sz="1200">
                <a:solidFill>
                  <a:srgbClr val="FF7C80"/>
                </a:solidFill>
                <a:latin typeface="Helvetica" charset="0"/>
              </a:rPr>
              <a:t>Type of Project:</a:t>
            </a:r>
          </a:p>
          <a:p>
            <a:r>
              <a:rPr lang="en-US" altLang="en-US" sz="1200" b="1">
                <a:solidFill>
                  <a:schemeClr val="bg1"/>
                </a:solidFill>
                <a:latin typeface="Helvetica" charset="0"/>
              </a:rPr>
              <a:t>Fill in Here</a:t>
            </a:r>
          </a:p>
          <a:p>
            <a:endParaRPr lang="en-US" altLang="en-US" sz="1200" b="1">
              <a:solidFill>
                <a:schemeClr val="bg1"/>
              </a:solidFill>
              <a:latin typeface="Helvetica" charset="0"/>
            </a:endParaRPr>
          </a:p>
          <a:p>
            <a:r>
              <a:rPr lang="en-US" altLang="en-US" sz="1200">
                <a:solidFill>
                  <a:srgbClr val="FF7C80"/>
                </a:solidFill>
                <a:latin typeface="Helvetica" charset="0"/>
              </a:rPr>
              <a:t>Construction materials, mechanical systems or other pertinent information:</a:t>
            </a:r>
          </a:p>
          <a:p>
            <a:r>
              <a:rPr lang="en-US" altLang="en-US" sz="1200" b="1">
                <a:solidFill>
                  <a:schemeClr val="bg1"/>
                </a:solidFill>
                <a:latin typeface="Helvetica" charset="0"/>
              </a:rPr>
              <a:t>Fill in Here</a:t>
            </a:r>
          </a:p>
        </p:txBody>
      </p:sp>
      <p:sp>
        <p:nvSpPr>
          <p:cNvPr id="4100" name="Text Box 9"/>
          <p:cNvSpPr txBox="1">
            <a:spLocks noChangeArrowheads="1"/>
          </p:cNvSpPr>
          <p:nvPr/>
        </p:nvSpPr>
        <p:spPr bwMode="auto">
          <a:xfrm>
            <a:off x="228600" y="228600"/>
            <a:ext cx="6400800" cy="9663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600" b="1" u="sng" dirty="0">
                <a:solidFill>
                  <a:srgbClr val="FF7C80"/>
                </a:solidFill>
                <a:latin typeface="Helvetica" charset="0"/>
                <a:cs typeface="Times" charset="0"/>
              </a:rPr>
              <a:t>Entry Requirements:</a:t>
            </a:r>
            <a:endParaRPr lang="en-US" altLang="en-US" sz="1600" u="sng" dirty="0">
              <a:solidFill>
                <a:srgbClr val="FF7C80"/>
              </a:solidFill>
              <a:latin typeface="Helvetica" charset="0"/>
              <a:cs typeface="Times" charset="0"/>
            </a:endParaRPr>
          </a:p>
          <a:p>
            <a:pPr>
              <a:lnSpc>
                <a:spcPct val="90000"/>
              </a:lnSpc>
            </a:pPr>
            <a:endParaRPr lang="en-US" altLang="en-US" sz="1600" dirty="0">
              <a:solidFill>
                <a:schemeClr val="bg1"/>
              </a:solidFill>
              <a:latin typeface="Helvetica" charset="0"/>
            </a:endParaRPr>
          </a:p>
          <a:p>
            <a:r>
              <a:rPr lang="en-US" altLang="en-US" sz="1600" dirty="0">
                <a:solidFill>
                  <a:schemeClr val="bg1"/>
                </a:solidFill>
                <a:latin typeface="Helvetica" charset="0"/>
              </a:rPr>
              <a:t>Address each of the following in paragraph form.  Each section is worth a maximum of 25 points. </a:t>
            </a:r>
          </a:p>
          <a:p>
            <a:endParaRPr lang="en-US" altLang="en-US" sz="1600" dirty="0">
              <a:solidFill>
                <a:schemeClr val="bg1"/>
              </a:solidFill>
              <a:latin typeface="Helvetica" charset="0"/>
            </a:endParaRPr>
          </a:p>
          <a:p>
            <a:r>
              <a:rPr lang="en-US" altLang="en-US" sz="1600" dirty="0">
                <a:solidFill>
                  <a:schemeClr val="bg1"/>
                </a:solidFill>
                <a:latin typeface="Helvetica" charset="0"/>
              </a:rPr>
              <a:t>SECTION </a:t>
            </a:r>
            <a:r>
              <a:rPr lang="en-US" altLang="en-US" sz="1600" dirty="0" smtClean="0">
                <a:solidFill>
                  <a:schemeClr val="bg1"/>
                </a:solidFill>
                <a:latin typeface="Helvetica" charset="0"/>
              </a:rPr>
              <a:t>1 – Creativity </a:t>
            </a:r>
            <a:r>
              <a:rPr lang="en-US" altLang="en-US" sz="1600" dirty="0">
                <a:solidFill>
                  <a:schemeClr val="bg1"/>
                </a:solidFill>
                <a:latin typeface="Helvetica" charset="0"/>
              </a:rPr>
              <a:t>and </a:t>
            </a:r>
            <a:r>
              <a:rPr lang="en-US" altLang="en-US" sz="1600" dirty="0" smtClean="0">
                <a:solidFill>
                  <a:schemeClr val="bg1"/>
                </a:solidFill>
                <a:latin typeface="Helvetica" charset="0"/>
              </a:rPr>
              <a:t>Innovation: Describe </a:t>
            </a:r>
            <a:r>
              <a:rPr lang="en-US" altLang="en-US" sz="1600" dirty="0">
                <a:solidFill>
                  <a:schemeClr val="bg1"/>
                </a:solidFill>
                <a:latin typeface="Helvetica" charset="0"/>
              </a:rPr>
              <a:t>the creativity and innovation of the </a:t>
            </a:r>
            <a:r>
              <a:rPr lang="en-US" altLang="en-US" sz="1600" dirty="0" smtClean="0">
                <a:solidFill>
                  <a:schemeClr val="bg1"/>
                </a:solidFill>
                <a:latin typeface="Helvetica" charset="0"/>
              </a:rPr>
              <a:t>development. Describe </a:t>
            </a:r>
            <a:r>
              <a:rPr lang="en-US" altLang="en-US" sz="1600" dirty="0">
                <a:solidFill>
                  <a:schemeClr val="bg1"/>
                </a:solidFill>
                <a:latin typeface="Helvetica" charset="0"/>
              </a:rPr>
              <a:t>the complexity and uniqueness of the development. </a:t>
            </a:r>
            <a:r>
              <a:rPr lang="en-US" altLang="en-US" sz="1600" dirty="0" smtClean="0">
                <a:solidFill>
                  <a:schemeClr val="bg1"/>
                </a:solidFill>
                <a:latin typeface="Helvetica" charset="0"/>
              </a:rPr>
              <a:t>What </a:t>
            </a:r>
            <a:r>
              <a:rPr lang="en-US" altLang="en-US" sz="1600" dirty="0">
                <a:solidFill>
                  <a:schemeClr val="bg1"/>
                </a:solidFill>
                <a:latin typeface="Helvetica" charset="0"/>
              </a:rPr>
              <a:t>makes the development popular? </a:t>
            </a:r>
            <a:r>
              <a:rPr lang="en-US" altLang="en-US" sz="1600" dirty="0" smtClean="0">
                <a:solidFill>
                  <a:schemeClr val="bg1"/>
                </a:solidFill>
                <a:latin typeface="Helvetica" charset="0"/>
              </a:rPr>
              <a:t>Is </a:t>
            </a:r>
            <a:r>
              <a:rPr lang="en-US" altLang="en-US" sz="1600" dirty="0">
                <a:solidFill>
                  <a:schemeClr val="bg1"/>
                </a:solidFill>
                <a:latin typeface="Helvetica" charset="0"/>
              </a:rPr>
              <a:t>the project LEED certified?</a:t>
            </a:r>
          </a:p>
          <a:p>
            <a:endParaRPr lang="en-US" altLang="en-US" sz="1600" dirty="0">
              <a:solidFill>
                <a:schemeClr val="bg1"/>
              </a:solidFill>
              <a:latin typeface="Helvetica" charset="0"/>
            </a:endParaRPr>
          </a:p>
          <a:p>
            <a:r>
              <a:rPr lang="en-US" altLang="en-US" sz="1600" dirty="0">
                <a:solidFill>
                  <a:schemeClr val="bg1"/>
                </a:solidFill>
                <a:latin typeface="Helvetica" charset="0"/>
              </a:rPr>
              <a:t>SECTION </a:t>
            </a:r>
            <a:r>
              <a:rPr lang="en-US" altLang="en-US" sz="1600" dirty="0" smtClean="0">
                <a:solidFill>
                  <a:schemeClr val="bg1"/>
                </a:solidFill>
                <a:latin typeface="Helvetica" charset="0"/>
              </a:rPr>
              <a:t>2 – Impact to the Community: Describe </a:t>
            </a:r>
            <a:r>
              <a:rPr lang="en-US" altLang="en-US" sz="1600" dirty="0">
                <a:solidFill>
                  <a:schemeClr val="bg1"/>
                </a:solidFill>
                <a:latin typeface="Helvetica" charset="0"/>
              </a:rPr>
              <a:t>the impact that this development has had on the community. </a:t>
            </a:r>
            <a:r>
              <a:rPr lang="en-US" altLang="en-US" sz="1600" dirty="0" smtClean="0">
                <a:solidFill>
                  <a:schemeClr val="bg1"/>
                </a:solidFill>
                <a:latin typeface="Helvetica" charset="0"/>
              </a:rPr>
              <a:t>How </a:t>
            </a:r>
            <a:r>
              <a:rPr lang="en-US" altLang="en-US" sz="1600" dirty="0">
                <a:solidFill>
                  <a:schemeClr val="bg1"/>
                </a:solidFill>
                <a:latin typeface="Helvetica" charset="0"/>
              </a:rPr>
              <a:t>many jobs were created as a result of the </a:t>
            </a:r>
            <a:r>
              <a:rPr lang="en-US" altLang="en-US" sz="1600" dirty="0" smtClean="0">
                <a:solidFill>
                  <a:schemeClr val="bg1"/>
                </a:solidFill>
                <a:latin typeface="Helvetica" charset="0"/>
              </a:rPr>
              <a:t>development? What </a:t>
            </a:r>
            <a:r>
              <a:rPr lang="en-US" altLang="en-US" sz="1600" dirty="0">
                <a:solidFill>
                  <a:schemeClr val="bg1"/>
                </a:solidFill>
                <a:latin typeface="Helvetica" charset="0"/>
              </a:rPr>
              <a:t>measures were taken to lessen any negative impact to the community? </a:t>
            </a:r>
            <a:r>
              <a:rPr lang="en-US" altLang="en-US" sz="1600" dirty="0" smtClean="0">
                <a:solidFill>
                  <a:schemeClr val="bg1"/>
                </a:solidFill>
                <a:latin typeface="Helvetica" charset="0"/>
              </a:rPr>
              <a:t>Has </a:t>
            </a:r>
            <a:r>
              <a:rPr lang="en-US" altLang="en-US" sz="1600" dirty="0">
                <a:solidFill>
                  <a:schemeClr val="bg1"/>
                </a:solidFill>
                <a:latin typeface="Helvetica" charset="0"/>
              </a:rPr>
              <a:t>the development generated other development in the area?</a:t>
            </a:r>
          </a:p>
          <a:p>
            <a:endParaRPr lang="en-US" altLang="en-US" sz="1600" dirty="0">
              <a:solidFill>
                <a:schemeClr val="bg1"/>
              </a:solidFill>
              <a:latin typeface="Helvetica" charset="0"/>
            </a:endParaRPr>
          </a:p>
          <a:p>
            <a:r>
              <a:rPr lang="en-US" altLang="en-US" sz="1600" dirty="0">
                <a:solidFill>
                  <a:schemeClr val="bg1"/>
                </a:solidFill>
                <a:latin typeface="Helvetica" charset="0"/>
              </a:rPr>
              <a:t>SECTION </a:t>
            </a:r>
            <a:r>
              <a:rPr lang="en-US" altLang="en-US" sz="1600" dirty="0" smtClean="0">
                <a:solidFill>
                  <a:schemeClr val="bg1"/>
                </a:solidFill>
                <a:latin typeface="Helvetica" charset="0"/>
              </a:rPr>
              <a:t>3</a:t>
            </a:r>
            <a:r>
              <a:rPr lang="en-US" altLang="en-US" sz="1600" dirty="0">
                <a:solidFill>
                  <a:schemeClr val="bg1"/>
                </a:solidFill>
                <a:latin typeface="Helvetica" charset="0"/>
              </a:rPr>
              <a:t> </a:t>
            </a:r>
            <a:r>
              <a:rPr lang="en-US" altLang="en-US" sz="1600" dirty="0" smtClean="0">
                <a:solidFill>
                  <a:schemeClr val="bg1"/>
                </a:solidFill>
                <a:latin typeface="Helvetica" charset="0"/>
              </a:rPr>
              <a:t>– </a:t>
            </a:r>
            <a:r>
              <a:rPr lang="en-US" altLang="en-US" sz="1600" dirty="0">
                <a:solidFill>
                  <a:schemeClr val="bg1"/>
                </a:solidFill>
                <a:latin typeface="Helvetica" charset="0"/>
              </a:rPr>
              <a:t>Challenges Overcome: </a:t>
            </a:r>
            <a:r>
              <a:rPr lang="en-US" altLang="en-US" sz="1600" dirty="0" smtClean="0">
                <a:solidFill>
                  <a:schemeClr val="bg1"/>
                </a:solidFill>
                <a:latin typeface="Helvetica" charset="0"/>
              </a:rPr>
              <a:t>Describe </a:t>
            </a:r>
            <a:r>
              <a:rPr lang="en-US" altLang="en-US" sz="1600" dirty="0">
                <a:solidFill>
                  <a:schemeClr val="bg1"/>
                </a:solidFill>
                <a:latin typeface="Helvetica" charset="0"/>
              </a:rPr>
              <a:t>challenges overcome to make the development a reality. </a:t>
            </a:r>
            <a:r>
              <a:rPr lang="en-US" altLang="en-US" sz="1600" dirty="0" smtClean="0">
                <a:solidFill>
                  <a:schemeClr val="bg1"/>
                </a:solidFill>
                <a:latin typeface="Helvetica" charset="0"/>
              </a:rPr>
              <a:t>Describe </a:t>
            </a:r>
            <a:r>
              <a:rPr lang="en-US" altLang="en-US" sz="1600" dirty="0">
                <a:solidFill>
                  <a:schemeClr val="bg1"/>
                </a:solidFill>
                <a:latin typeface="Helvetica" charset="0"/>
              </a:rPr>
              <a:t>zoning hurdles, site conditions, financing concerns, leasing, sales and marketing challenges.</a:t>
            </a:r>
          </a:p>
          <a:p>
            <a:endParaRPr lang="en-US" altLang="en-US" sz="1600" dirty="0">
              <a:solidFill>
                <a:schemeClr val="bg1"/>
              </a:solidFill>
              <a:latin typeface="Helvetica" charset="0"/>
            </a:endParaRPr>
          </a:p>
          <a:p>
            <a:r>
              <a:rPr lang="en-US" altLang="en-US" sz="1600" dirty="0">
                <a:solidFill>
                  <a:schemeClr val="bg1"/>
                </a:solidFill>
                <a:latin typeface="Helvetica" charset="0"/>
              </a:rPr>
              <a:t>SECTION </a:t>
            </a:r>
            <a:r>
              <a:rPr lang="en-US" altLang="en-US" sz="1600" dirty="0" smtClean="0">
                <a:solidFill>
                  <a:schemeClr val="bg1"/>
                </a:solidFill>
                <a:latin typeface="Helvetica" charset="0"/>
              </a:rPr>
              <a:t>4 –  Success</a:t>
            </a:r>
            <a:r>
              <a:rPr lang="en-US" altLang="en-US" sz="1600" dirty="0">
                <a:solidFill>
                  <a:schemeClr val="bg1"/>
                </a:solidFill>
                <a:latin typeface="Helvetica" charset="0"/>
              </a:rPr>
              <a:t>: </a:t>
            </a:r>
            <a:r>
              <a:rPr lang="en-US" altLang="en-US" sz="1600" dirty="0" smtClean="0">
                <a:solidFill>
                  <a:schemeClr val="bg1"/>
                </a:solidFill>
                <a:latin typeface="Helvetica" charset="0"/>
              </a:rPr>
              <a:t>Describe </a:t>
            </a:r>
            <a:r>
              <a:rPr lang="en-US" altLang="en-US" sz="1600" dirty="0">
                <a:solidFill>
                  <a:schemeClr val="bg1"/>
                </a:solidFill>
                <a:latin typeface="Helvetica" charset="0"/>
              </a:rPr>
              <a:t>the success of the project. </a:t>
            </a:r>
            <a:r>
              <a:rPr lang="en-US" altLang="en-US" sz="1600" dirty="0" smtClean="0">
                <a:solidFill>
                  <a:schemeClr val="bg1"/>
                </a:solidFill>
                <a:latin typeface="Helvetica" charset="0"/>
              </a:rPr>
              <a:t>Did </a:t>
            </a:r>
            <a:r>
              <a:rPr lang="en-US" altLang="en-US" sz="1600" dirty="0">
                <a:solidFill>
                  <a:schemeClr val="bg1"/>
                </a:solidFill>
                <a:latin typeface="Helvetica" charset="0"/>
              </a:rPr>
              <a:t>the development lease or sale as expected in regards to price and timing? </a:t>
            </a:r>
            <a:r>
              <a:rPr lang="en-US" altLang="en-US" sz="1600" dirty="0" smtClean="0">
                <a:solidFill>
                  <a:schemeClr val="bg1"/>
                </a:solidFill>
                <a:latin typeface="Helvetica" charset="0"/>
              </a:rPr>
              <a:t>What </a:t>
            </a:r>
            <a:r>
              <a:rPr lang="en-US" altLang="en-US" sz="1600" dirty="0">
                <a:solidFill>
                  <a:schemeClr val="bg1"/>
                </a:solidFill>
                <a:latin typeface="Helvetica" charset="0"/>
              </a:rPr>
              <a:t>would you do differently?</a:t>
            </a:r>
          </a:p>
          <a:p>
            <a:pPr>
              <a:lnSpc>
                <a:spcPct val="90000"/>
              </a:lnSpc>
            </a:pPr>
            <a:endParaRPr lang="en-US" altLang="en-US" sz="1600" dirty="0">
              <a:solidFill>
                <a:schemeClr val="bg1"/>
              </a:solidFill>
              <a:latin typeface="Helvetica" charset="0"/>
            </a:endParaRPr>
          </a:p>
          <a:p>
            <a:pPr>
              <a:lnSpc>
                <a:spcPct val="90000"/>
              </a:lnSpc>
            </a:pPr>
            <a:endParaRPr lang="en-US" altLang="en-US" sz="1600" dirty="0">
              <a:solidFill>
                <a:schemeClr val="bg1"/>
              </a:solidFill>
              <a:latin typeface="Helvetica"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a:p>
            <a:pPr>
              <a:lnSpc>
                <a:spcPct val="90000"/>
              </a:lnSpc>
            </a:pPr>
            <a:endParaRPr lang="en-US" altLang="en-US" sz="1600" dirty="0">
              <a:latin typeface="Helvetica Narrow"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ltLang="en-US" smtClean="0"/>
              <a:t>T01.02</a:t>
            </a:r>
          </a:p>
        </p:txBody>
      </p:sp>
      <p:sp>
        <p:nvSpPr>
          <p:cNvPr id="5123" name="Text Box 3"/>
          <p:cNvSpPr txBox="1">
            <a:spLocks noChangeArrowheads="1"/>
          </p:cNvSpPr>
          <p:nvPr/>
        </p:nvSpPr>
        <p:spPr bwMode="auto">
          <a:xfrm>
            <a:off x="6858000" y="609600"/>
            <a:ext cx="2286000" cy="543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100">
                <a:solidFill>
                  <a:schemeClr val="bg1"/>
                </a:solidFill>
                <a:latin typeface="Helvetica" charset="0"/>
              </a:rPr>
              <a:t>This is the template for all image slides.</a:t>
            </a:r>
          </a:p>
          <a:p>
            <a:pPr>
              <a:lnSpc>
                <a:spcPct val="90000"/>
              </a:lnSpc>
            </a:pPr>
            <a:endParaRPr lang="en-US" altLang="en-US" sz="1100">
              <a:solidFill>
                <a:schemeClr val="bg1"/>
              </a:solidFill>
              <a:latin typeface="Helvetica" charset="0"/>
            </a:endParaRPr>
          </a:p>
          <a:p>
            <a:pPr>
              <a:lnSpc>
                <a:spcPct val="90000"/>
              </a:lnSpc>
            </a:pPr>
            <a:r>
              <a:rPr lang="en-US" altLang="en-US" sz="1100">
                <a:solidFill>
                  <a:schemeClr val="bg1"/>
                </a:solidFill>
                <a:latin typeface="Helvetica" charset="0"/>
              </a:rPr>
              <a:t>The large number above represents the entry and slide number (entry#.slide#)  </a:t>
            </a:r>
          </a:p>
          <a:p>
            <a:pPr>
              <a:lnSpc>
                <a:spcPct val="90000"/>
              </a:lnSpc>
            </a:pPr>
            <a:r>
              <a:rPr lang="en-US" altLang="en-US" sz="1100">
                <a:solidFill>
                  <a:schemeClr val="bg1"/>
                </a:solidFill>
                <a:latin typeface="Helvetica" charset="0"/>
              </a:rPr>
              <a:t>The box that contains these instructions is to be used for a description if desired.</a:t>
            </a:r>
          </a:p>
          <a:p>
            <a:pPr>
              <a:lnSpc>
                <a:spcPct val="90000"/>
              </a:lnSpc>
            </a:pPr>
            <a:r>
              <a:rPr lang="en-US" altLang="en-US" sz="1100">
                <a:solidFill>
                  <a:schemeClr val="bg1"/>
                </a:solidFill>
                <a:latin typeface="Helvetica" charset="0"/>
              </a:rPr>
              <a:t>Please replace the text as necessary, do not alter location or formatting. </a:t>
            </a:r>
          </a:p>
          <a:p>
            <a:pPr>
              <a:lnSpc>
                <a:spcPct val="90000"/>
              </a:lnSpc>
            </a:pPr>
            <a:endParaRPr lang="en-US" altLang="en-US" sz="900">
              <a:solidFill>
                <a:schemeClr val="bg1"/>
              </a:solidFill>
              <a:latin typeface="Helvetica" charset="0"/>
            </a:endParaRPr>
          </a:p>
          <a:p>
            <a:pPr>
              <a:lnSpc>
                <a:spcPct val="90000"/>
              </a:lnSpc>
            </a:pPr>
            <a:r>
              <a:rPr lang="en-US" altLang="en-US" sz="1100">
                <a:solidFill>
                  <a:schemeClr val="bg1"/>
                </a:solidFill>
                <a:latin typeface="Helvetica" charset="0"/>
              </a:rPr>
              <a:t>Place project drawings and photographs in the 7 inch square to the left of this text.</a:t>
            </a:r>
          </a:p>
          <a:p>
            <a:pPr>
              <a:lnSpc>
                <a:spcPct val="90000"/>
              </a:lnSpc>
            </a:pPr>
            <a:r>
              <a:rPr lang="en-US" altLang="en-US" sz="1100">
                <a:solidFill>
                  <a:schemeClr val="bg1"/>
                </a:solidFill>
                <a:latin typeface="Helvetica" charset="0"/>
              </a:rPr>
              <a:t>(click on the square and delete it)  You can size your images in other software or within PowerPoint.</a:t>
            </a:r>
          </a:p>
          <a:p>
            <a:pPr>
              <a:lnSpc>
                <a:spcPct val="90000"/>
              </a:lnSpc>
            </a:pPr>
            <a:r>
              <a:rPr lang="en-US" altLang="en-US" sz="1100">
                <a:solidFill>
                  <a:schemeClr val="bg1"/>
                </a:solidFill>
                <a:latin typeface="Helvetica" charset="0"/>
              </a:rPr>
              <a:t>To insert images:</a:t>
            </a:r>
          </a:p>
          <a:p>
            <a:pPr>
              <a:lnSpc>
                <a:spcPct val="90000"/>
              </a:lnSpc>
            </a:pPr>
            <a:r>
              <a:rPr lang="en-US" altLang="en-US" sz="1100">
                <a:solidFill>
                  <a:schemeClr val="bg1"/>
                </a:solidFill>
                <a:latin typeface="Helvetica" charset="0"/>
              </a:rPr>
              <a:t>(insert &gt; picture &gt; from file)</a:t>
            </a:r>
          </a:p>
          <a:p>
            <a:pPr>
              <a:lnSpc>
                <a:spcPct val="90000"/>
              </a:lnSpc>
            </a:pPr>
            <a:r>
              <a:rPr lang="en-US" altLang="en-US" sz="1100">
                <a:solidFill>
                  <a:schemeClr val="bg1"/>
                </a:solidFill>
                <a:latin typeface="Helvetica" charset="0"/>
              </a:rPr>
              <a:t>To resize: select picture, then: (format &gt; picture)</a:t>
            </a:r>
          </a:p>
          <a:p>
            <a:pPr>
              <a:lnSpc>
                <a:spcPct val="90000"/>
              </a:lnSpc>
            </a:pPr>
            <a:r>
              <a:rPr lang="en-US" altLang="en-US" sz="1100">
                <a:solidFill>
                  <a:schemeClr val="bg1"/>
                </a:solidFill>
                <a:latin typeface="Helvetica" charset="0"/>
              </a:rPr>
              <a:t>If you don’t see the dotted guide lines go to view menu and choose “show guides.”</a:t>
            </a:r>
          </a:p>
          <a:p>
            <a:pPr>
              <a:lnSpc>
                <a:spcPct val="90000"/>
              </a:lnSpc>
            </a:pPr>
            <a:endParaRPr lang="en-US" altLang="en-US" sz="900">
              <a:solidFill>
                <a:schemeClr val="bg1"/>
              </a:solidFill>
              <a:latin typeface="Helvetica" charset="0"/>
            </a:endParaRPr>
          </a:p>
          <a:p>
            <a:pPr>
              <a:lnSpc>
                <a:spcPct val="90000"/>
              </a:lnSpc>
            </a:pPr>
            <a:r>
              <a:rPr lang="en-US" altLang="en-US" sz="1100">
                <a:solidFill>
                  <a:schemeClr val="bg1"/>
                </a:solidFill>
                <a:latin typeface="Helvetica" charset="0"/>
              </a:rPr>
              <a:t>You can include more than one picture on a slide. If the name of the project is on the building and you can tell what the logo is, blur it out.</a:t>
            </a:r>
            <a:endParaRPr lang="en-US" altLang="en-US" sz="1100" b="1">
              <a:solidFill>
                <a:schemeClr val="bg1"/>
              </a:solidFill>
              <a:latin typeface="Helvetica" charset="0"/>
            </a:endParaRPr>
          </a:p>
          <a:p>
            <a:pPr>
              <a:lnSpc>
                <a:spcPct val="90000"/>
              </a:lnSpc>
            </a:pPr>
            <a:endParaRPr lang="en-US" altLang="en-US" sz="900">
              <a:solidFill>
                <a:schemeClr val="bg1"/>
              </a:solidFill>
              <a:latin typeface="Helvetica" charset="0"/>
            </a:endParaRPr>
          </a:p>
          <a:p>
            <a:pPr>
              <a:lnSpc>
                <a:spcPct val="90000"/>
              </a:lnSpc>
            </a:pPr>
            <a:r>
              <a:rPr lang="en-US" altLang="en-US" sz="1100">
                <a:solidFill>
                  <a:schemeClr val="bg1"/>
                </a:solidFill>
                <a:latin typeface="Helvetica" charset="0"/>
              </a:rPr>
              <a:t>Please copy and paste this slide to accommodate additional images. </a:t>
            </a:r>
          </a:p>
        </p:txBody>
      </p:sp>
      <p:sp>
        <p:nvSpPr>
          <p:cNvPr id="5124" name="Rectangle 4"/>
          <p:cNvSpPr>
            <a:spLocks noChangeArrowheads="1"/>
          </p:cNvSpPr>
          <p:nvPr/>
        </p:nvSpPr>
        <p:spPr bwMode="auto">
          <a:xfrm>
            <a:off x="215900" y="228600"/>
            <a:ext cx="6413500" cy="6413500"/>
          </a:xfrm>
          <a:prstGeom prst="rect">
            <a:avLst/>
          </a:prstGeom>
          <a:solidFill>
            <a:srgbClr val="CCFFFF"/>
          </a:solidFill>
          <a:ln w="9525">
            <a:solidFill>
              <a:schemeClr val="tx1"/>
            </a:solidFill>
            <a:miter lim="800000"/>
            <a:headEnd/>
            <a:tailEnd/>
          </a:ln>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gn="ctr"/>
            <a:r>
              <a:rPr lang="en-US" altLang="en-US"/>
              <a:t>Insert your image(s) within this 7” x 7” space.</a:t>
            </a:r>
          </a:p>
          <a:p>
            <a:pPr algn="ctr"/>
            <a:endParaRPr lang="en-US" altLang="en-US" sz="1200"/>
          </a:p>
          <a:p>
            <a:pPr algn="ctr"/>
            <a:endParaRPr lang="en-US" altLang="en-US" sz="1200"/>
          </a:p>
          <a:p>
            <a:pPr algn="ctr"/>
            <a:r>
              <a:rPr lang="en-US" altLang="en-US" sz="1200"/>
              <a:t>All floor plans and site plan should be oriented in the same direction in the presentation and the</a:t>
            </a:r>
          </a:p>
          <a:p>
            <a:pPr algn="ctr"/>
            <a:r>
              <a:rPr lang="en-US" altLang="en-US" sz="1200"/>
              <a:t> north arrow and a graphic scale be on all plans, and a graphic scale on building </a:t>
            </a:r>
          </a:p>
          <a:p>
            <a:pPr algn="ctr"/>
            <a:r>
              <a:rPr lang="en-US" altLang="en-US" sz="1200"/>
              <a:t>elevations and building sections.</a:t>
            </a:r>
          </a:p>
          <a:p>
            <a:pPr algn="ctr"/>
            <a:r>
              <a:rPr lang="en-US" altLang="en-US"/>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228600" y="228600"/>
            <a:ext cx="320040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000">
                <a:solidFill>
                  <a:schemeClr val="bg1"/>
                </a:solidFill>
                <a:latin typeface="Helvetica" charset="0"/>
                <a:cs typeface="Times" charset="0"/>
              </a:rPr>
              <a:t>Project Name:</a:t>
            </a:r>
          </a:p>
          <a:p>
            <a:pPr>
              <a:lnSpc>
                <a:spcPct val="90000"/>
              </a:lnSpc>
            </a:pPr>
            <a:r>
              <a:rPr lang="en-US" altLang="en-US" sz="1200">
                <a:solidFill>
                  <a:schemeClr val="bg1"/>
                </a:solidFill>
                <a:latin typeface="Helvetica" charset="0"/>
                <a:cs typeface="Times" charset="0"/>
              </a:rPr>
              <a:t>Fill in Here</a:t>
            </a:r>
          </a:p>
          <a:p>
            <a:pPr>
              <a:lnSpc>
                <a:spcPct val="90000"/>
              </a:lnSpc>
            </a:pPr>
            <a:endParaRPr lang="en-US" altLang="en-US" sz="1200">
              <a:solidFill>
                <a:schemeClr val="bg1"/>
              </a:solidFill>
              <a:latin typeface="Helvetica" charset="0"/>
              <a:cs typeface="Times" charset="0"/>
            </a:endParaRPr>
          </a:p>
          <a:p>
            <a:pPr>
              <a:lnSpc>
                <a:spcPct val="90000"/>
              </a:lnSpc>
            </a:pPr>
            <a:r>
              <a:rPr lang="en-US" altLang="en-US" sz="1000">
                <a:solidFill>
                  <a:schemeClr val="bg1"/>
                </a:solidFill>
                <a:latin typeface="Helvetica" charset="0"/>
                <a:cs typeface="Times" charset="0"/>
              </a:rPr>
              <a:t>Project Location:</a:t>
            </a:r>
          </a:p>
          <a:p>
            <a:pPr>
              <a:lnSpc>
                <a:spcPct val="90000"/>
              </a:lnSpc>
            </a:pPr>
            <a:r>
              <a:rPr lang="en-US" altLang="en-US" sz="1200">
                <a:solidFill>
                  <a:schemeClr val="bg1"/>
                </a:solidFill>
                <a:latin typeface="Helvetica" charset="0"/>
                <a:cs typeface="Times" charset="0"/>
              </a:rPr>
              <a:t>Fill in Here</a:t>
            </a:r>
          </a:p>
          <a:p>
            <a:pPr>
              <a:lnSpc>
                <a:spcPct val="90000"/>
              </a:lnSpc>
            </a:pPr>
            <a:endParaRPr lang="en-US" altLang="en-US" sz="1200">
              <a:solidFill>
                <a:schemeClr val="bg1"/>
              </a:solidFill>
              <a:latin typeface="Helvetica" charset="0"/>
              <a:cs typeface="Times" charset="0"/>
            </a:endParaRPr>
          </a:p>
          <a:p>
            <a:pPr>
              <a:lnSpc>
                <a:spcPct val="90000"/>
              </a:lnSpc>
            </a:pPr>
            <a:r>
              <a:rPr lang="en-US" altLang="en-US" sz="1000">
                <a:solidFill>
                  <a:schemeClr val="bg1"/>
                </a:solidFill>
                <a:latin typeface="Helvetica" charset="0"/>
                <a:cs typeface="Times" charset="0"/>
              </a:rPr>
              <a:t>Owner/Client:</a:t>
            </a:r>
          </a:p>
          <a:p>
            <a:pPr>
              <a:lnSpc>
                <a:spcPct val="90000"/>
              </a:lnSpc>
            </a:pPr>
            <a:r>
              <a:rPr lang="en-US" altLang="en-US" sz="1000">
                <a:solidFill>
                  <a:schemeClr val="bg1"/>
                </a:solidFill>
                <a:latin typeface="Helvetica" charset="0"/>
                <a:cs typeface="Times" charset="0"/>
              </a:rPr>
              <a:t>(name, phone, e-mail and address)</a:t>
            </a:r>
          </a:p>
          <a:p>
            <a:pPr>
              <a:lnSpc>
                <a:spcPct val="90000"/>
              </a:lnSpc>
            </a:pPr>
            <a:r>
              <a:rPr lang="en-US" altLang="en-US" sz="1200">
                <a:solidFill>
                  <a:schemeClr val="bg1"/>
                </a:solidFill>
                <a:latin typeface="Helvetica" charset="0"/>
                <a:cs typeface="Times" charset="0"/>
              </a:rPr>
              <a:t>Fill in Here</a:t>
            </a:r>
          </a:p>
          <a:p>
            <a:pPr>
              <a:lnSpc>
                <a:spcPct val="90000"/>
              </a:lnSpc>
            </a:pPr>
            <a:endParaRPr lang="en-US" altLang="en-US" sz="1200">
              <a:solidFill>
                <a:schemeClr val="bg1"/>
              </a:solidFill>
              <a:latin typeface="Helvetica" charset="0"/>
              <a:cs typeface="Times" charset="0"/>
            </a:endParaRPr>
          </a:p>
          <a:p>
            <a:pPr>
              <a:lnSpc>
                <a:spcPct val="90000"/>
              </a:lnSpc>
            </a:pPr>
            <a:r>
              <a:rPr lang="en-US" altLang="en-US" sz="1000">
                <a:solidFill>
                  <a:schemeClr val="bg1"/>
                </a:solidFill>
                <a:latin typeface="Helvetica" charset="0"/>
                <a:cs typeface="Times" charset="0"/>
              </a:rPr>
              <a:t>Architects of Record, Contractors, Consultants and any other project participants:</a:t>
            </a:r>
          </a:p>
          <a:p>
            <a:pPr>
              <a:lnSpc>
                <a:spcPct val="90000"/>
              </a:lnSpc>
            </a:pPr>
            <a:r>
              <a:rPr lang="en-US" altLang="en-US" sz="1000">
                <a:solidFill>
                  <a:schemeClr val="bg1"/>
                </a:solidFill>
                <a:latin typeface="Helvetica" charset="0"/>
                <a:cs typeface="Times" charset="0"/>
              </a:rPr>
              <a:t>(names, phone, and e-mail addresses)</a:t>
            </a:r>
          </a:p>
          <a:p>
            <a:pPr>
              <a:lnSpc>
                <a:spcPct val="90000"/>
              </a:lnSpc>
            </a:pPr>
            <a:r>
              <a:rPr lang="en-US" altLang="en-US" sz="1200">
                <a:solidFill>
                  <a:schemeClr val="bg1"/>
                </a:solidFill>
                <a:latin typeface="Helvetica" charset="0"/>
                <a:cs typeface="Times" charset="0"/>
              </a:rPr>
              <a:t>Fill in Here</a:t>
            </a:r>
          </a:p>
          <a:p>
            <a:pPr>
              <a:lnSpc>
                <a:spcPct val="90000"/>
              </a:lnSpc>
            </a:pPr>
            <a:endParaRPr lang="en-US" altLang="en-US" sz="1200">
              <a:solidFill>
                <a:schemeClr val="bg1"/>
              </a:solidFill>
              <a:latin typeface="Helvetica" charset="0"/>
              <a:cs typeface="Times" charset="0"/>
            </a:endParaRPr>
          </a:p>
          <a:p>
            <a:pPr>
              <a:lnSpc>
                <a:spcPct val="90000"/>
              </a:lnSpc>
            </a:pPr>
            <a:r>
              <a:rPr lang="en-US" altLang="en-US" sz="1000">
                <a:solidFill>
                  <a:schemeClr val="bg1"/>
                </a:solidFill>
                <a:latin typeface="Helvetica" charset="0"/>
                <a:cs typeface="Times" charset="0"/>
              </a:rPr>
              <a:t>Contact Person:</a:t>
            </a:r>
          </a:p>
          <a:p>
            <a:pPr>
              <a:lnSpc>
                <a:spcPct val="90000"/>
              </a:lnSpc>
            </a:pPr>
            <a:r>
              <a:rPr lang="en-US" altLang="en-US" sz="1000">
                <a:solidFill>
                  <a:schemeClr val="bg1"/>
                </a:solidFill>
                <a:latin typeface="Helvetica" charset="0"/>
                <a:cs typeface="Times" charset="0"/>
              </a:rPr>
              <a:t>(name, phone , e-mail and address</a:t>
            </a:r>
          </a:p>
          <a:p>
            <a:pPr>
              <a:lnSpc>
                <a:spcPct val="90000"/>
              </a:lnSpc>
            </a:pPr>
            <a:r>
              <a:rPr lang="en-US" altLang="en-US" sz="1200">
                <a:solidFill>
                  <a:schemeClr val="bg1"/>
                </a:solidFill>
                <a:latin typeface="Helvetica" charset="0"/>
                <a:cs typeface="Times" charset="0"/>
              </a:rPr>
              <a:t>Fill in Here</a:t>
            </a:r>
          </a:p>
        </p:txBody>
      </p:sp>
      <p:sp>
        <p:nvSpPr>
          <p:cNvPr id="6147" name="Rectangle 3"/>
          <p:cNvSpPr>
            <a:spLocks noChangeArrowheads="1"/>
          </p:cNvSpPr>
          <p:nvPr/>
        </p:nvSpPr>
        <p:spPr bwMode="auto">
          <a:xfrm>
            <a:off x="6858000" y="228600"/>
            <a:ext cx="2057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175">
                <a:solidFill>
                  <a:srgbClr val="000000"/>
                </a:solidFill>
                <a:miter lim="800000"/>
                <a:headEnd/>
                <a:tailEnd/>
              </a14:hiddenLine>
            </a:ext>
          </a:extLst>
        </p:spPr>
        <p:txBody>
          <a:bodyPr tIns="0" bIns="0"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b="1">
                <a:solidFill>
                  <a:schemeClr val="bg1"/>
                </a:solidFill>
                <a:latin typeface="Helvetica" charset="0"/>
              </a:rPr>
              <a:t>T01.x</a:t>
            </a:r>
          </a:p>
        </p:txBody>
      </p:sp>
      <p:sp>
        <p:nvSpPr>
          <p:cNvPr id="6148" name="Text Box 4"/>
          <p:cNvSpPr txBox="1">
            <a:spLocks noChangeArrowheads="1"/>
          </p:cNvSpPr>
          <p:nvPr/>
        </p:nvSpPr>
        <p:spPr bwMode="auto">
          <a:xfrm>
            <a:off x="6858000" y="609600"/>
            <a:ext cx="2057400" cy="45273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100" dirty="0">
                <a:solidFill>
                  <a:schemeClr val="bg1"/>
                </a:solidFill>
                <a:latin typeface="Helvetica" charset="0"/>
              </a:rPr>
              <a:t>Project Identification Slide</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This slide will not be seen by the jury.</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Please fill out the information requested to the left.  As with other slides please set the correct Entry Number above; OK to leave slide# as “x”</a:t>
            </a:r>
          </a:p>
          <a:p>
            <a:pPr>
              <a:lnSpc>
                <a:spcPct val="90000"/>
              </a:lnSpc>
            </a:pPr>
            <a:endParaRPr lang="en-US" altLang="en-US" sz="1100" dirty="0">
              <a:solidFill>
                <a:schemeClr val="bg1"/>
              </a:solidFill>
              <a:latin typeface="Helvetica" charset="0"/>
            </a:endParaRPr>
          </a:p>
          <a:p>
            <a:pPr>
              <a:lnSpc>
                <a:spcPct val="90000"/>
              </a:lnSpc>
            </a:pPr>
            <a:r>
              <a:rPr lang="en-US" altLang="en-US" sz="1100" dirty="0">
                <a:solidFill>
                  <a:schemeClr val="bg1"/>
                </a:solidFill>
                <a:latin typeface="Helvetica" charset="0"/>
              </a:rPr>
              <a:t>Note: on this slide if you run out of space please adjust font size as necessary or move more information to the second column. DO NOT add a slide.</a:t>
            </a:r>
          </a:p>
          <a:p>
            <a:pPr>
              <a:lnSpc>
                <a:spcPct val="90000"/>
              </a:lnSpc>
            </a:pPr>
            <a:endParaRPr lang="en-US" altLang="en-US" sz="1100" dirty="0">
              <a:solidFill>
                <a:schemeClr val="bg1"/>
              </a:solidFill>
              <a:latin typeface="Helvetica" charset="0"/>
            </a:endParaRPr>
          </a:p>
          <a:p>
            <a:r>
              <a:rPr lang="en-US" altLang="en-US" sz="1100" dirty="0">
                <a:solidFill>
                  <a:schemeClr val="bg1"/>
                </a:solidFill>
                <a:latin typeface="Helvetica" charset="0"/>
              </a:rPr>
              <a:t>Upload your information to the designated FTP site on the instructions slide. </a:t>
            </a:r>
          </a:p>
          <a:p>
            <a:endParaRPr lang="en-US" altLang="en-US" sz="1100" dirty="0">
              <a:solidFill>
                <a:schemeClr val="bg1"/>
              </a:solidFill>
              <a:latin typeface="Helvetica" charset="0"/>
            </a:endParaRPr>
          </a:p>
          <a:p>
            <a:r>
              <a:rPr lang="en-US" altLang="en-US" sz="1100" b="1" dirty="0">
                <a:solidFill>
                  <a:schemeClr val="bg1"/>
                </a:solidFill>
                <a:latin typeface="Helvetica" charset="0"/>
              </a:rPr>
              <a:t>Your entries must be received by </a:t>
            </a:r>
            <a:r>
              <a:rPr lang="en-US" altLang="en-US" sz="1100" b="1" u="sng" dirty="0">
                <a:solidFill>
                  <a:schemeClr val="bg1"/>
                </a:solidFill>
                <a:latin typeface="Helvetica" charset="0"/>
              </a:rPr>
              <a:t>11:59 PM on </a:t>
            </a:r>
            <a:r>
              <a:rPr lang="en-US" altLang="en-US" sz="1100" b="1" u="sng" dirty="0" smtClean="0">
                <a:solidFill>
                  <a:schemeClr val="bg1"/>
                </a:solidFill>
                <a:latin typeface="Helvetica" charset="0"/>
              </a:rPr>
              <a:t>December 20</a:t>
            </a:r>
            <a:r>
              <a:rPr lang="en-US" altLang="en-US" sz="1100" b="1" u="sng" smtClean="0">
                <a:solidFill>
                  <a:schemeClr val="bg1"/>
                </a:solidFill>
                <a:latin typeface="Helvetica" charset="0"/>
              </a:rPr>
              <a:t>, </a:t>
            </a:r>
            <a:r>
              <a:rPr lang="en-US" altLang="en-US" sz="1100" b="1" u="sng" smtClean="0">
                <a:solidFill>
                  <a:schemeClr val="bg1"/>
                </a:solidFill>
                <a:latin typeface="Helvetica" charset="0"/>
              </a:rPr>
              <a:t>2017</a:t>
            </a:r>
            <a:r>
              <a:rPr lang="en-US" altLang="en-US" sz="1100" b="1" smtClean="0">
                <a:solidFill>
                  <a:schemeClr val="bg1"/>
                </a:solidFill>
                <a:latin typeface="Helvetica" charset="0"/>
              </a:rPr>
              <a:t>.</a:t>
            </a:r>
            <a:endParaRPr lang="en-US" altLang="en-US" sz="1100" b="1" dirty="0" smtClean="0">
              <a:solidFill>
                <a:schemeClr val="bg1"/>
              </a:solidFill>
              <a:latin typeface="Helvetica" charset="0"/>
            </a:endParaRPr>
          </a:p>
          <a:p>
            <a:endParaRPr lang="en-US" altLang="en-US" sz="1100" b="1" dirty="0">
              <a:solidFill>
                <a:schemeClr val="bg1"/>
              </a:solidFill>
              <a:latin typeface="Helvetica" charset="0"/>
            </a:endParaRPr>
          </a:p>
          <a:p>
            <a:r>
              <a:rPr lang="en-US" altLang="en-US" sz="1100" b="1" dirty="0">
                <a:solidFill>
                  <a:schemeClr val="bg1"/>
                </a:solidFill>
                <a:latin typeface="Helvetica" charset="0"/>
              </a:rPr>
              <a:t>NO LATE ENTRIES WILL BE ACCEPTED.</a:t>
            </a:r>
          </a:p>
        </p:txBody>
      </p:sp>
      <p:sp>
        <p:nvSpPr>
          <p:cNvPr id="6149" name="Text Box 5"/>
          <p:cNvSpPr txBox="1">
            <a:spLocks noChangeArrowheads="1"/>
          </p:cNvSpPr>
          <p:nvPr/>
        </p:nvSpPr>
        <p:spPr bwMode="auto">
          <a:xfrm>
            <a:off x="3429000" y="228600"/>
            <a:ext cx="320040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lnSpc>
                <a:spcPct val="90000"/>
              </a:lnSpc>
            </a:pPr>
            <a:r>
              <a:rPr lang="en-US" altLang="en-US" sz="1000">
                <a:solidFill>
                  <a:schemeClr val="bg1"/>
                </a:solidFill>
                <a:latin typeface="Helvetica" charset="0"/>
                <a:cs typeface="Times" charset="0"/>
              </a:rPr>
              <a:t>Photographer(s):</a:t>
            </a:r>
          </a:p>
          <a:p>
            <a:pPr>
              <a:lnSpc>
                <a:spcPct val="90000"/>
              </a:lnSpc>
            </a:pPr>
            <a:r>
              <a:rPr lang="en-US" altLang="en-US" sz="1000">
                <a:solidFill>
                  <a:schemeClr val="bg1"/>
                </a:solidFill>
                <a:latin typeface="Helvetica" charset="0"/>
                <a:cs typeface="Times" charset="0"/>
              </a:rPr>
              <a:t>(please list which specific slides get credited to each photographer(s) listed)</a:t>
            </a:r>
            <a:endParaRPr lang="en-US" altLang="en-US" sz="1200">
              <a:solidFill>
                <a:schemeClr val="bg1"/>
              </a:solidFill>
              <a:latin typeface="Helvetica" charset="0"/>
              <a:cs typeface="Times" charset="0"/>
            </a:endParaRPr>
          </a:p>
          <a:p>
            <a:pPr>
              <a:lnSpc>
                <a:spcPct val="90000"/>
              </a:lnSpc>
            </a:pPr>
            <a:r>
              <a:rPr lang="en-US" altLang="en-US" sz="1200">
                <a:solidFill>
                  <a:schemeClr val="bg1"/>
                </a:solidFill>
                <a:latin typeface="Helvetica" charset="0"/>
                <a:cs typeface="Times" charset="0"/>
              </a:rPr>
              <a:t>Fill In Here</a:t>
            </a:r>
          </a:p>
        </p:txBody>
      </p:sp>
      <p:sp>
        <p:nvSpPr>
          <p:cNvPr id="6150" name="Text Box 6"/>
          <p:cNvSpPr txBox="1">
            <a:spLocks noChangeArrowheads="1"/>
          </p:cNvSpPr>
          <p:nvPr/>
        </p:nvSpPr>
        <p:spPr bwMode="auto">
          <a:xfrm>
            <a:off x="228600" y="6016625"/>
            <a:ext cx="6400800"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r>
              <a:rPr lang="en-US" altLang="en-US" sz="1100" dirty="0">
                <a:solidFill>
                  <a:schemeClr val="bg1"/>
                </a:solidFill>
                <a:latin typeface="Helvetica" charset="0"/>
              </a:rPr>
              <a:t>By making this submittal, each entrant agrees that the information contained on the Project Identification slide is correct and complete and that the entrant will hold </a:t>
            </a:r>
            <a:r>
              <a:rPr lang="en-US" altLang="en-US" sz="1100" dirty="0" smtClean="0">
                <a:solidFill>
                  <a:schemeClr val="bg1"/>
                </a:solidFill>
                <a:latin typeface="Helvetica" charset="0"/>
              </a:rPr>
              <a:t>NAIOP NW FL </a:t>
            </a:r>
            <a:r>
              <a:rPr lang="en-US" altLang="en-US" sz="1100" dirty="0">
                <a:solidFill>
                  <a:schemeClr val="bg1"/>
                </a:solidFill>
                <a:latin typeface="Helvetica" charset="0"/>
              </a:rPr>
              <a:t>harmless for any and all damage arising out of its use of the information on this sheet and in this submittal. Any errors or omissions are the responsibility of the entrant.</a:t>
            </a:r>
            <a:endParaRPr lang="en-US" altLang="en-US" sz="1100" dirty="0">
              <a:latin typeface="Helvetica" charset="0"/>
            </a:endParaRPr>
          </a:p>
        </p:txBody>
      </p:sp>
    </p:spTree>
  </p:cSld>
  <p:clrMapOvr>
    <a:masterClrMapping/>
  </p:clrMapOvr>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4170F956FEEC8428D30E32616989A6A" ma:contentTypeVersion="7" ma:contentTypeDescription="Create a new document." ma:contentTypeScope="" ma:versionID="93a5224dc2445cd27bf48794e5760506">
  <xsd:schema xmlns:xsd="http://www.w3.org/2001/XMLSchema" xmlns:xs="http://www.w3.org/2001/XMLSchema" xmlns:p="http://schemas.microsoft.com/office/2006/metadata/properties" xmlns:ns2="fb1bfa45-26c0-42ed-83ec-356350afb08f" xmlns:ns3="588369f9-d788-4321-a18f-e3582b6a7a6b" targetNamespace="http://schemas.microsoft.com/office/2006/metadata/properties" ma:root="true" ma:fieldsID="9dada046ef1e7019598bb058946d76a5" ns2:_="" ns3:_="">
    <xsd:import namespace="fb1bfa45-26c0-42ed-83ec-356350afb08f"/>
    <xsd:import namespace="588369f9-d788-4321-a18f-e3582b6a7a6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b1bfa45-26c0-42ed-83ec-356350afb08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88369f9-d788-4321-a18f-e3582b6a7a6b"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description="" ma:hidden="true" ma:internalName="MediaServiceDateTaken" ma:readOnly="true">
      <xsd:simpleType>
        <xsd:restriction base="dms:Text"/>
      </xsd:simpleType>
    </xsd:element>
    <xsd:element name="MediaServiceAutoTags" ma:index="13" nillable="true" ma:displayName="MediaServiceAutoTags" ma:description="" ma:internalName="MediaServiceAutoTags" ma:readOnly="true">
      <xsd:simpleType>
        <xsd:restriction base="dms:Text"/>
      </xsd:simpleType>
    </xsd:element>
    <xsd:element name="MediaServiceLocation" ma:index="14" nillable="true" ma:displayName="MediaServiceLocation" ma:descrip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CC27E40-F833-4C8D-8940-45ACDA649B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b1bfa45-26c0-42ed-83ec-356350afb08f"/>
    <ds:schemaRef ds:uri="588369f9-d788-4321-a18f-e3582b6a7a6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C4DCE8-177A-4C6F-B1D2-C53141CF4691}">
  <ds:schemaRefs>
    <ds:schemaRef ds:uri="http://purl.org/dc/terms/"/>
    <ds:schemaRef ds:uri="http://schemas.openxmlformats.org/package/2006/metadata/core-properties"/>
    <ds:schemaRef ds:uri="fb1bfa45-26c0-42ed-83ec-356350afb08f"/>
    <ds:schemaRef ds:uri="http://purl.org/dc/dcmitype/"/>
    <ds:schemaRef ds:uri="http://schemas.microsoft.com/office/infopath/2007/PartnerControls"/>
    <ds:schemaRef ds:uri="http://schemas.microsoft.com/office/2006/documentManagement/types"/>
    <ds:schemaRef ds:uri="http://schemas.microsoft.com/office/2006/metadata/properties"/>
    <ds:schemaRef ds:uri="588369f9-d788-4321-a18f-e3582b6a7a6b"/>
    <ds:schemaRef ds:uri="http://www.w3.org/XML/1998/namespace"/>
    <ds:schemaRef ds:uri="http://purl.org/dc/elements/1.1/"/>
  </ds:schemaRefs>
</ds:datastoreItem>
</file>

<file path=customXml/itemProps3.xml><?xml version="1.0" encoding="utf-8"?>
<ds:datastoreItem xmlns:ds="http://schemas.openxmlformats.org/officeDocument/2006/customXml" ds:itemID="{3952BE2A-0818-4830-B0C5-803D1325701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Newton:Applications (Mac OS 9):Microsoft Office 98:Templates:Blank Presentation</Template>
  <TotalTime>835</TotalTime>
  <Words>994</Words>
  <Application>Microsoft Office PowerPoint</Application>
  <PresentationFormat>On-screen Show (4:3)</PresentationFormat>
  <Paragraphs>121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Blank Presentation</vt:lpstr>
      <vt:lpstr>2017 NAIOP Northwest Florida  Development Award Nomination Form   Instructions Slide</vt:lpstr>
      <vt:lpstr>T01.01</vt:lpstr>
      <vt:lpstr>T01.02</vt:lpstr>
      <vt:lpstr>PowerPoint Presentation</vt:lpstr>
    </vt:vector>
  </TitlesOfParts>
  <Company>Inertia,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David Goldwasser</dc:creator>
  <cp:lastModifiedBy>Brandice</cp:lastModifiedBy>
  <cp:revision>66</cp:revision>
  <dcterms:created xsi:type="dcterms:W3CDTF">2001-11-08T17:08:56Z</dcterms:created>
  <dcterms:modified xsi:type="dcterms:W3CDTF">2017-11-08T15:49:42Z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0x01010054170F956FEEC8428D30E32616989A6A</vt:lpwstr>
  </property>
  <property fmtid="{D5CDD505-2E9C-101B-9397-08002B2CF9AE}" pid="3" name="_dlc_DocIdItemGuid">
    <vt:lpwstr>ad6a30e5-844d-4d21-94eb-9c84c5d20f8c</vt:lpwstr>
  </property>
</Properties>
</file>